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58" r:id="rId5"/>
    <p:sldId id="259"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23428D4-8DAF-4F21-8B5B-16D15F531D50}" type="datetimeFigureOut">
              <a:rPr lang="en-US" smtClean="0"/>
              <a:t>12/9/2020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BEAE7034-4828-4E5B-A155-6FCE4685F335}"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02094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3428D4-8DAF-4F21-8B5B-16D15F531D50}" type="datetimeFigureOut">
              <a:rPr lang="en-US" smtClean="0"/>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AE7034-4828-4E5B-A155-6FCE4685F335}"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63339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3428D4-8DAF-4F21-8B5B-16D15F531D50}" type="datetimeFigureOut">
              <a:rPr lang="en-US" smtClean="0"/>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AE7034-4828-4E5B-A155-6FCE4685F335}"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05549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23428D4-8DAF-4F21-8B5B-16D15F531D50}" type="datetimeFigureOut">
              <a:rPr lang="en-US" smtClean="0"/>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AE7034-4828-4E5B-A155-6FCE4685F335}"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34194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23428D4-8DAF-4F21-8B5B-16D15F531D50}" type="datetimeFigureOut">
              <a:rPr lang="en-US" smtClean="0"/>
              <a:t>12/9/2020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AE7034-4828-4E5B-A155-6FCE4685F335}"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74164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23428D4-8DAF-4F21-8B5B-16D15F531D50}" type="datetimeFigureOut">
              <a:rPr lang="en-US" smtClean="0"/>
              <a:t>12/9/2020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AE7034-4828-4E5B-A155-6FCE4685F335}"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60994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3428D4-8DAF-4F21-8B5B-16D15F531D50}" type="datetimeFigureOut">
              <a:rPr lang="en-US" smtClean="0"/>
              <a:t>12/9/2020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AE7034-4828-4E5B-A155-6FCE4685F335}" type="slidenum">
              <a:rPr lang="en-US" smtClean="0"/>
              <a:t>‹#›</a:t>
            </a:fld>
            <a:endParaRPr lang="en-US"/>
          </a:p>
        </p:txBody>
      </p:sp>
    </p:spTree>
    <p:extLst>
      <p:ext uri="{BB962C8B-B14F-4D97-AF65-F5344CB8AC3E}">
        <p14:creationId xmlns:p14="http://schemas.microsoft.com/office/powerpoint/2010/main" val="1998712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3428D4-8DAF-4F21-8B5B-16D15F531D50}" type="datetimeFigureOut">
              <a:rPr lang="en-US" smtClean="0"/>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AE7034-4828-4E5B-A155-6FCE4685F335}"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01320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E23428D4-8DAF-4F21-8B5B-16D15F531D50}" type="datetimeFigureOut">
              <a:rPr lang="en-US" smtClean="0"/>
              <a:t>12/9/2020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BEAE7034-4828-4E5B-A155-6FCE4685F335}"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21933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3428D4-8DAF-4F21-8B5B-16D15F531D50}" type="datetimeFigureOut">
              <a:rPr lang="en-US" smtClean="0"/>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AE7034-4828-4E5B-A155-6FCE4685F335}"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47718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3428D4-8DAF-4F21-8B5B-16D15F531D50}" type="datetimeFigureOut">
              <a:rPr lang="en-US" smtClean="0"/>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AE7034-4828-4E5B-A155-6FCE4685F335}"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17833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E23428D4-8DAF-4F21-8B5B-16D15F531D50}" type="datetimeFigureOut">
              <a:rPr lang="en-US" smtClean="0"/>
              <a:t>12/9/2020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BEAE7034-4828-4E5B-A155-6FCE4685F335}"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02609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F16DD-4CF1-42CB-8EFC-75A7C013AE1B}"/>
              </a:ext>
            </a:extLst>
          </p:cNvPr>
          <p:cNvSpPr>
            <a:spLocks noGrp="1"/>
          </p:cNvSpPr>
          <p:nvPr>
            <p:ph type="ctrTitle"/>
          </p:nvPr>
        </p:nvSpPr>
        <p:spPr/>
        <p:txBody>
          <a:bodyPr>
            <a:normAutofit fontScale="90000"/>
          </a:bodyPr>
          <a:lstStyle/>
          <a:p>
            <a:r>
              <a:rPr lang="en-US" dirty="0"/>
              <a:t>Smart irrigation system using the internet of things</a:t>
            </a:r>
          </a:p>
        </p:txBody>
      </p:sp>
      <p:sp>
        <p:nvSpPr>
          <p:cNvPr id="3" name="Subtitle 2">
            <a:extLst>
              <a:ext uri="{FF2B5EF4-FFF2-40B4-BE49-F238E27FC236}">
                <a16:creationId xmlns:a16="http://schemas.microsoft.com/office/drawing/2014/main" id="{B5FE207F-D4E5-4F52-B881-201A69DAB7C7}"/>
              </a:ext>
            </a:extLst>
          </p:cNvPr>
          <p:cNvSpPr>
            <a:spLocks noGrp="1"/>
          </p:cNvSpPr>
          <p:nvPr>
            <p:ph type="subTitle" idx="1"/>
          </p:nvPr>
        </p:nvSpPr>
        <p:spPr/>
        <p:txBody>
          <a:bodyPr>
            <a:normAutofit fontScale="62500" lnSpcReduction="20000"/>
          </a:bodyPr>
          <a:lstStyle/>
          <a:p>
            <a:r>
              <a:rPr lang="en-US" dirty="0"/>
              <a:t>Presented by </a:t>
            </a:r>
          </a:p>
          <a:p>
            <a:r>
              <a:rPr lang="en-US" dirty="0"/>
              <a:t>Name</a:t>
            </a:r>
          </a:p>
          <a:p>
            <a:r>
              <a:rPr lang="en-US" dirty="0"/>
              <a:t>institution</a:t>
            </a:r>
          </a:p>
        </p:txBody>
      </p:sp>
    </p:spTree>
    <p:extLst>
      <p:ext uri="{BB962C8B-B14F-4D97-AF65-F5344CB8AC3E}">
        <p14:creationId xmlns:p14="http://schemas.microsoft.com/office/powerpoint/2010/main" val="476376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F344F-2853-4FA9-B43E-6F21BBD09C33}"/>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75379FD9-804A-416B-B79C-5DFED9E44D9F}"/>
              </a:ext>
            </a:extLst>
          </p:cNvPr>
          <p:cNvSpPr>
            <a:spLocks noGrp="1"/>
          </p:cNvSpPr>
          <p:nvPr>
            <p:ph idx="1"/>
          </p:nvPr>
        </p:nvSpPr>
        <p:spPr/>
        <p:txBody>
          <a:bodyPr/>
          <a:lstStyle/>
          <a:p>
            <a:r>
              <a:rPr lang="en-US" dirty="0"/>
              <a:t>Digitalization has revolutionized the way people carry out various Agricultural activities. </a:t>
            </a:r>
          </a:p>
          <a:p>
            <a:r>
              <a:rPr lang="en-US" dirty="0"/>
              <a:t>The current generation is on top of things in embracing technology to carry out different farming activities. </a:t>
            </a:r>
          </a:p>
          <a:p>
            <a:r>
              <a:rPr lang="en-US" dirty="0"/>
              <a:t>The adoption of smart technologies to carry out irrigation has contributed to bring about efficiency that boosts the ability as well as aid in minimization of the associated costs. </a:t>
            </a:r>
          </a:p>
        </p:txBody>
      </p:sp>
    </p:spTree>
    <p:extLst>
      <p:ext uri="{BB962C8B-B14F-4D97-AF65-F5344CB8AC3E}">
        <p14:creationId xmlns:p14="http://schemas.microsoft.com/office/powerpoint/2010/main" val="3892166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D304C-D8B5-4A5A-ADF6-7885A31231D4}"/>
              </a:ext>
            </a:extLst>
          </p:cNvPr>
          <p:cNvSpPr>
            <a:spLocks noGrp="1"/>
          </p:cNvSpPr>
          <p:nvPr>
            <p:ph type="title"/>
          </p:nvPr>
        </p:nvSpPr>
        <p:spPr/>
        <p:txBody>
          <a:bodyPr/>
          <a:lstStyle/>
          <a:p>
            <a:r>
              <a:rPr lang="en-US" dirty="0"/>
              <a:t>Framework of smart irrigation </a:t>
            </a:r>
          </a:p>
        </p:txBody>
      </p:sp>
      <p:pic>
        <p:nvPicPr>
          <p:cNvPr id="4" name="Content Placeholder 3">
            <a:extLst>
              <a:ext uri="{FF2B5EF4-FFF2-40B4-BE49-F238E27FC236}">
                <a16:creationId xmlns:a16="http://schemas.microsoft.com/office/drawing/2014/main" id="{48D9351B-7FD1-4867-8894-81C4957538A6}"/>
              </a:ext>
            </a:extLst>
          </p:cNvPr>
          <p:cNvPicPr>
            <a:picLocks noGrp="1" noChangeAspect="1"/>
          </p:cNvPicPr>
          <p:nvPr>
            <p:ph idx="1"/>
          </p:nvPr>
        </p:nvPicPr>
        <p:blipFill>
          <a:blip r:embed="rId2"/>
          <a:stretch>
            <a:fillRect/>
          </a:stretch>
        </p:blipFill>
        <p:spPr>
          <a:xfrm>
            <a:off x="838200" y="1326775"/>
            <a:ext cx="10367682" cy="5166099"/>
          </a:xfrm>
          <a:prstGeom prst="rect">
            <a:avLst/>
          </a:prstGeom>
        </p:spPr>
      </p:pic>
    </p:spTree>
    <p:extLst>
      <p:ext uri="{BB962C8B-B14F-4D97-AF65-F5344CB8AC3E}">
        <p14:creationId xmlns:p14="http://schemas.microsoft.com/office/powerpoint/2010/main" val="1821604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5FB03-8BA3-467E-A04B-8E0C5E487227}"/>
              </a:ext>
            </a:extLst>
          </p:cNvPr>
          <p:cNvSpPr>
            <a:spLocks noGrp="1"/>
          </p:cNvSpPr>
          <p:nvPr>
            <p:ph type="title"/>
          </p:nvPr>
        </p:nvSpPr>
        <p:spPr/>
        <p:txBody>
          <a:bodyPr/>
          <a:lstStyle/>
          <a:p>
            <a:r>
              <a:rPr lang="en-US" dirty="0"/>
              <a:t>Benefits of smart irrigation </a:t>
            </a:r>
          </a:p>
        </p:txBody>
      </p:sp>
      <p:sp>
        <p:nvSpPr>
          <p:cNvPr id="3" name="Content Placeholder 2">
            <a:extLst>
              <a:ext uri="{FF2B5EF4-FFF2-40B4-BE49-F238E27FC236}">
                <a16:creationId xmlns:a16="http://schemas.microsoft.com/office/drawing/2014/main" id="{F186A92E-1BDF-4E16-AA44-FE91BDEAE824}"/>
              </a:ext>
            </a:extLst>
          </p:cNvPr>
          <p:cNvSpPr>
            <a:spLocks noGrp="1"/>
          </p:cNvSpPr>
          <p:nvPr>
            <p:ph idx="1"/>
          </p:nvPr>
        </p:nvSpPr>
        <p:spPr/>
        <p:txBody>
          <a:bodyPr/>
          <a:lstStyle/>
          <a:p>
            <a:r>
              <a:rPr lang="en-US" dirty="0"/>
              <a:t>The are various benefits accrued as a result of smart irrigation.</a:t>
            </a:r>
          </a:p>
          <a:p>
            <a:pPr marL="514350" indent="-514350">
              <a:buFont typeface="+mj-lt"/>
              <a:buAutoNum type="alphaLcPeriod"/>
            </a:pPr>
            <a:r>
              <a:rPr lang="en-US" dirty="0"/>
              <a:t>It saves on money through the reduction in the water waste</a:t>
            </a:r>
          </a:p>
          <a:p>
            <a:pPr marL="514350" indent="-514350">
              <a:buFont typeface="+mj-lt"/>
              <a:buAutoNum type="alphaLcPeriod"/>
            </a:pPr>
            <a:r>
              <a:rPr lang="en-US" dirty="0"/>
              <a:t>It enhances landscape health and beauty </a:t>
            </a:r>
          </a:p>
          <a:p>
            <a:pPr marL="514350" indent="-514350">
              <a:buFont typeface="+mj-lt"/>
              <a:buAutoNum type="alphaLcPeriod"/>
            </a:pPr>
            <a:r>
              <a:rPr lang="en-US" dirty="0"/>
              <a:t>Helps an individual to prepare for the future of the water</a:t>
            </a:r>
          </a:p>
          <a:p>
            <a:pPr marL="514350" indent="-514350">
              <a:buFont typeface="+mj-lt"/>
              <a:buAutoNum type="alphaLcPeriod"/>
            </a:pPr>
            <a:r>
              <a:rPr lang="en-US" dirty="0"/>
              <a:t>It enables people to control the decrease the hardscape loss</a:t>
            </a:r>
          </a:p>
          <a:p>
            <a:pPr marL="514350" indent="-514350">
              <a:buFont typeface="+mj-lt"/>
              <a:buAutoNum type="alphaLcPeriod"/>
            </a:pPr>
            <a:r>
              <a:rPr lang="en-US" dirty="0"/>
              <a:t>It avoid fines with the smart irrigation controller.</a:t>
            </a:r>
          </a:p>
        </p:txBody>
      </p:sp>
    </p:spTree>
    <p:extLst>
      <p:ext uri="{BB962C8B-B14F-4D97-AF65-F5344CB8AC3E}">
        <p14:creationId xmlns:p14="http://schemas.microsoft.com/office/powerpoint/2010/main" val="2963495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12651-D96F-464E-9707-B35DF6E74C1F}"/>
              </a:ext>
            </a:extLst>
          </p:cNvPr>
          <p:cNvSpPr>
            <a:spLocks noGrp="1"/>
          </p:cNvSpPr>
          <p:nvPr>
            <p:ph type="title"/>
          </p:nvPr>
        </p:nvSpPr>
        <p:spPr/>
        <p:txBody>
          <a:bodyPr/>
          <a:lstStyle/>
          <a:p>
            <a:r>
              <a:rPr lang="en-US" dirty="0"/>
              <a:t>Demerits of smart technology</a:t>
            </a:r>
          </a:p>
        </p:txBody>
      </p:sp>
      <p:sp>
        <p:nvSpPr>
          <p:cNvPr id="3" name="Content Placeholder 2">
            <a:extLst>
              <a:ext uri="{FF2B5EF4-FFF2-40B4-BE49-F238E27FC236}">
                <a16:creationId xmlns:a16="http://schemas.microsoft.com/office/drawing/2014/main" id="{10CC984E-FF6D-4215-BBD4-F1D47FAB27AA}"/>
              </a:ext>
            </a:extLst>
          </p:cNvPr>
          <p:cNvSpPr>
            <a:spLocks noGrp="1"/>
          </p:cNvSpPr>
          <p:nvPr>
            <p:ph idx="1"/>
          </p:nvPr>
        </p:nvSpPr>
        <p:spPr/>
        <p:txBody>
          <a:bodyPr>
            <a:normAutofit fontScale="92500"/>
          </a:bodyPr>
          <a:lstStyle/>
          <a:p>
            <a:r>
              <a:rPr lang="en-US" dirty="0"/>
              <a:t>There are disadvantages of smart technology </a:t>
            </a:r>
          </a:p>
          <a:p>
            <a:r>
              <a:rPr lang="en-US" dirty="0"/>
              <a:t>Cost of initial installation </a:t>
            </a:r>
          </a:p>
          <a:p>
            <a:pPr marL="0" indent="0">
              <a:buNone/>
            </a:pPr>
            <a:r>
              <a:rPr lang="en-US" dirty="0"/>
              <a:t>To set up a smart irrigation  technology requires investment of huge amounts of money that may be a barrier to small scale farmers. This would only be realistic to large scale farmers who are able to finance themselves. </a:t>
            </a:r>
          </a:p>
          <a:p>
            <a:pPr marL="0" indent="0">
              <a:buNone/>
            </a:pPr>
            <a:r>
              <a:rPr lang="en-US" dirty="0"/>
              <a:t>The farmers are required to have a buffer amount of money  which they can use for investing in this kind of project. </a:t>
            </a:r>
          </a:p>
          <a:p>
            <a:pPr marL="0" indent="0">
              <a:buNone/>
            </a:pPr>
            <a:r>
              <a:rPr lang="en-US" dirty="0"/>
              <a:t>The initial capital outlay increases the operational costs which eats on the expected projects. </a:t>
            </a:r>
          </a:p>
        </p:txBody>
      </p:sp>
    </p:spTree>
    <p:extLst>
      <p:ext uri="{BB962C8B-B14F-4D97-AF65-F5344CB8AC3E}">
        <p14:creationId xmlns:p14="http://schemas.microsoft.com/office/powerpoint/2010/main" val="2305473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296EC-8801-4EF2-A48D-E9D3F061EB22}"/>
              </a:ext>
            </a:extLst>
          </p:cNvPr>
          <p:cNvSpPr>
            <a:spLocks noGrp="1"/>
          </p:cNvSpPr>
          <p:nvPr>
            <p:ph type="title"/>
          </p:nvPr>
        </p:nvSpPr>
        <p:spPr/>
        <p:txBody>
          <a:bodyPr/>
          <a:lstStyle/>
          <a:p>
            <a:r>
              <a:rPr lang="en-US" dirty="0"/>
              <a:t>Demerits </a:t>
            </a:r>
          </a:p>
        </p:txBody>
      </p:sp>
      <p:sp>
        <p:nvSpPr>
          <p:cNvPr id="3" name="Content Placeholder 2">
            <a:extLst>
              <a:ext uri="{FF2B5EF4-FFF2-40B4-BE49-F238E27FC236}">
                <a16:creationId xmlns:a16="http://schemas.microsoft.com/office/drawing/2014/main" id="{83C19CA0-B260-4258-A1C8-BBC982E81152}"/>
              </a:ext>
            </a:extLst>
          </p:cNvPr>
          <p:cNvSpPr>
            <a:spLocks noGrp="1"/>
          </p:cNvSpPr>
          <p:nvPr>
            <p:ph idx="1"/>
          </p:nvPr>
        </p:nvSpPr>
        <p:spPr/>
        <p:txBody>
          <a:bodyPr/>
          <a:lstStyle/>
          <a:p>
            <a:r>
              <a:rPr lang="en-US" dirty="0"/>
              <a:t>Reliability</a:t>
            </a:r>
          </a:p>
          <a:p>
            <a:pPr marL="0" indent="0">
              <a:buNone/>
            </a:pPr>
            <a:r>
              <a:rPr lang="en-US" dirty="0"/>
              <a:t>The most important aspect of every project one is planning to undertake is whether people can rely on it for long. </a:t>
            </a:r>
          </a:p>
          <a:p>
            <a:pPr marL="0" indent="0">
              <a:buNone/>
            </a:pPr>
            <a:r>
              <a:rPr lang="en-US" dirty="0"/>
              <a:t>Majority of people have doubts on whether the smart technology would sort out the challenges they are experiencing in their farming activities. </a:t>
            </a:r>
          </a:p>
          <a:p>
            <a:pPr marL="0" indent="0">
              <a:buNone/>
            </a:pPr>
            <a:r>
              <a:rPr lang="en-US" dirty="0"/>
              <a:t>The smart technology can only be 100 percent filly reliable because it requires power connectivity which might experience blackouts hence not serve adequately intended purposes. </a:t>
            </a:r>
          </a:p>
          <a:p>
            <a:pPr marL="0" indent="0">
              <a:buNone/>
            </a:pPr>
            <a:endParaRPr lang="en-US" dirty="0"/>
          </a:p>
          <a:p>
            <a:endParaRPr lang="en-US" dirty="0"/>
          </a:p>
        </p:txBody>
      </p:sp>
    </p:spTree>
    <p:extLst>
      <p:ext uri="{BB962C8B-B14F-4D97-AF65-F5344CB8AC3E}">
        <p14:creationId xmlns:p14="http://schemas.microsoft.com/office/powerpoint/2010/main" val="612293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C05B2-98D0-405B-A114-1A46BA6C4A6A}"/>
              </a:ext>
            </a:extLst>
          </p:cNvPr>
          <p:cNvSpPr>
            <a:spLocks noGrp="1"/>
          </p:cNvSpPr>
          <p:nvPr>
            <p:ph type="title"/>
          </p:nvPr>
        </p:nvSpPr>
        <p:spPr/>
        <p:txBody>
          <a:bodyPr/>
          <a:lstStyle/>
          <a:p>
            <a:r>
              <a:rPr lang="en-US" dirty="0"/>
              <a:t>Demerits cont.…</a:t>
            </a:r>
          </a:p>
        </p:txBody>
      </p:sp>
      <p:sp>
        <p:nvSpPr>
          <p:cNvPr id="3" name="Content Placeholder 2">
            <a:extLst>
              <a:ext uri="{FF2B5EF4-FFF2-40B4-BE49-F238E27FC236}">
                <a16:creationId xmlns:a16="http://schemas.microsoft.com/office/drawing/2014/main" id="{9D8EC6F3-DD46-4D26-BA85-14EE428B9BE2}"/>
              </a:ext>
            </a:extLst>
          </p:cNvPr>
          <p:cNvSpPr>
            <a:spLocks noGrp="1"/>
          </p:cNvSpPr>
          <p:nvPr>
            <p:ph idx="1"/>
          </p:nvPr>
        </p:nvSpPr>
        <p:spPr/>
        <p:txBody>
          <a:bodyPr/>
          <a:lstStyle/>
          <a:p>
            <a:r>
              <a:rPr lang="en-US" dirty="0"/>
              <a:t>Increases channel maintenance</a:t>
            </a:r>
          </a:p>
          <a:p>
            <a:pPr marL="0" indent="0">
              <a:buNone/>
            </a:pPr>
            <a:r>
              <a:rPr lang="en-US" dirty="0"/>
              <a:t>Introduction of the smart technology in our farms is provides an avenue for the farmers to monitor the progress of their farming activities remotely.  However, this adoption comes with an increase in channel maintenance that requires a skilled human resources. </a:t>
            </a:r>
          </a:p>
          <a:p>
            <a:pPr marL="0" indent="0">
              <a:buNone/>
            </a:pPr>
            <a:r>
              <a:rPr lang="en-US" dirty="0"/>
              <a:t>The devices set up also require regular serving and replacement of the warn out machines. Consequently, this doubles the degree of maintenance from the human resource and machine perspective. </a:t>
            </a:r>
          </a:p>
        </p:txBody>
      </p:sp>
    </p:spTree>
    <p:extLst>
      <p:ext uri="{BB962C8B-B14F-4D97-AF65-F5344CB8AC3E}">
        <p14:creationId xmlns:p14="http://schemas.microsoft.com/office/powerpoint/2010/main" val="1433302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1B8A8-DE1C-486B-AA4C-384DE2DFA522}"/>
              </a:ext>
            </a:extLst>
          </p:cNvPr>
          <p:cNvSpPr>
            <a:spLocks noGrp="1"/>
          </p:cNvSpPr>
          <p:nvPr>
            <p:ph type="title"/>
          </p:nvPr>
        </p:nvSpPr>
        <p:spPr/>
        <p:txBody>
          <a:bodyPr/>
          <a:lstStyle/>
          <a:p>
            <a:r>
              <a:rPr lang="en-US" dirty="0"/>
              <a:t>Types of smart irrigation systems</a:t>
            </a:r>
          </a:p>
        </p:txBody>
      </p:sp>
      <p:sp>
        <p:nvSpPr>
          <p:cNvPr id="3" name="Content Placeholder 2">
            <a:extLst>
              <a:ext uri="{FF2B5EF4-FFF2-40B4-BE49-F238E27FC236}">
                <a16:creationId xmlns:a16="http://schemas.microsoft.com/office/drawing/2014/main" id="{F1FC0E7D-A375-4338-822D-0CD51B310670}"/>
              </a:ext>
            </a:extLst>
          </p:cNvPr>
          <p:cNvSpPr>
            <a:spLocks noGrp="1"/>
          </p:cNvSpPr>
          <p:nvPr>
            <p:ph idx="1"/>
          </p:nvPr>
        </p:nvSpPr>
        <p:spPr/>
        <p:txBody>
          <a:bodyPr/>
          <a:lstStyle/>
          <a:p>
            <a:r>
              <a:rPr lang="en-US" dirty="0"/>
              <a:t>The main types of smart irrigation </a:t>
            </a:r>
            <a:r>
              <a:rPr lang="en-US" dirty="0" err="1"/>
              <a:t>techninques</a:t>
            </a:r>
            <a:r>
              <a:rPr lang="en-US" dirty="0"/>
              <a:t> are</a:t>
            </a:r>
          </a:p>
          <a:p>
            <a:pPr marL="0" indent="0">
              <a:buNone/>
            </a:pPr>
            <a:r>
              <a:rPr lang="en-US" dirty="0"/>
              <a:t>Self watering vertical planter</a:t>
            </a:r>
          </a:p>
          <a:p>
            <a:pPr marL="0" indent="0">
              <a:buNone/>
            </a:pPr>
            <a:r>
              <a:rPr lang="en-US" dirty="0"/>
              <a:t>Irrigation drop by drop </a:t>
            </a:r>
          </a:p>
          <a:p>
            <a:pPr marL="0" indent="0">
              <a:buNone/>
            </a:pPr>
            <a:r>
              <a:rPr lang="en-US" dirty="0" err="1"/>
              <a:t>Capilarry</a:t>
            </a:r>
            <a:r>
              <a:rPr lang="en-US" dirty="0"/>
              <a:t> injection </a:t>
            </a:r>
          </a:p>
        </p:txBody>
      </p:sp>
    </p:spTree>
    <p:extLst>
      <p:ext uri="{BB962C8B-B14F-4D97-AF65-F5344CB8AC3E}">
        <p14:creationId xmlns:p14="http://schemas.microsoft.com/office/powerpoint/2010/main" val="2514277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F26FC-59C8-4E2A-B6B8-6E109C9AB8E3}"/>
              </a:ext>
            </a:extLst>
          </p:cNvPr>
          <p:cNvSpPr>
            <a:spLocks noGrp="1"/>
          </p:cNvSpPr>
          <p:nvPr>
            <p:ph type="title"/>
          </p:nvPr>
        </p:nvSpPr>
        <p:spPr/>
        <p:txBody>
          <a:bodyPr/>
          <a:lstStyle/>
          <a:p>
            <a:r>
              <a:rPr lang="en-US" dirty="0"/>
              <a:t>Self watering vertical planter</a:t>
            </a:r>
          </a:p>
        </p:txBody>
      </p:sp>
      <p:sp>
        <p:nvSpPr>
          <p:cNvPr id="3" name="Content Placeholder 2">
            <a:extLst>
              <a:ext uri="{FF2B5EF4-FFF2-40B4-BE49-F238E27FC236}">
                <a16:creationId xmlns:a16="http://schemas.microsoft.com/office/drawing/2014/main" id="{8A42C0DC-4FF2-41EB-A956-8B718034A6D5}"/>
              </a:ext>
            </a:extLst>
          </p:cNvPr>
          <p:cNvSpPr>
            <a:spLocks noGrp="1"/>
          </p:cNvSpPr>
          <p:nvPr>
            <p:ph idx="1"/>
          </p:nvPr>
        </p:nvSpPr>
        <p:spPr/>
        <p:txBody>
          <a:bodyPr>
            <a:normAutofit fontScale="85000" lnSpcReduction="10000"/>
          </a:bodyPr>
          <a:lstStyle/>
          <a:p>
            <a:r>
              <a:rPr lang="en-US" dirty="0"/>
              <a:t>The vertical planter incorporates an automatic </a:t>
            </a:r>
            <a:r>
              <a:rPr lang="en-US" dirty="0" err="1"/>
              <a:t>recircular</a:t>
            </a:r>
            <a:r>
              <a:rPr lang="en-US" dirty="0"/>
              <a:t>  irrigation system. </a:t>
            </a:r>
          </a:p>
          <a:p>
            <a:r>
              <a:rPr lang="en-US" dirty="0"/>
              <a:t>It is based on the premise of biometric self irrigation since </a:t>
            </a:r>
            <a:r>
              <a:rPr lang="en-US" dirty="0" err="1"/>
              <a:t>ot</a:t>
            </a:r>
            <a:r>
              <a:rPr lang="en-US" dirty="0"/>
              <a:t> copy the water cycle in nature. </a:t>
            </a:r>
          </a:p>
          <a:p>
            <a:r>
              <a:rPr lang="en-US" dirty="0"/>
              <a:t>The planter’s base is adopted as the water tank.</a:t>
            </a:r>
          </a:p>
          <a:p>
            <a:r>
              <a:rPr lang="en-US" dirty="0"/>
              <a:t>There is water pump that is highly programmed incorporating timer details and freely allowed to raise the water to the top. </a:t>
            </a:r>
          </a:p>
          <a:p>
            <a:r>
              <a:rPr lang="en-US" dirty="0"/>
              <a:t>Moreover, there are mesh pots are </a:t>
            </a:r>
            <a:r>
              <a:rPr lang="en-US" dirty="0" err="1"/>
              <a:t>incporporated</a:t>
            </a:r>
            <a:r>
              <a:rPr lang="en-US" dirty="0"/>
              <a:t> to permit the irrigation water move in different pots hence watering the plants in along the water path.</a:t>
            </a:r>
          </a:p>
          <a:p>
            <a:r>
              <a:rPr lang="en-US" dirty="0"/>
              <a:t>Since there are excess water, it is collected again in the tank for reusing during the next irrigation period.  </a:t>
            </a:r>
          </a:p>
          <a:p>
            <a:r>
              <a:rPr lang="en-US" dirty="0"/>
              <a:t>This Smart irrigation method ensures that over 50 percent of the water as well as the minerals are saved. </a:t>
            </a:r>
          </a:p>
        </p:txBody>
      </p:sp>
    </p:spTree>
    <p:extLst>
      <p:ext uri="{BB962C8B-B14F-4D97-AF65-F5344CB8AC3E}">
        <p14:creationId xmlns:p14="http://schemas.microsoft.com/office/powerpoint/2010/main" val="1383019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C0E2E-3A39-41E5-B5F4-6622419979AA}"/>
              </a:ext>
            </a:extLst>
          </p:cNvPr>
          <p:cNvSpPr>
            <a:spLocks noGrp="1"/>
          </p:cNvSpPr>
          <p:nvPr>
            <p:ph type="title"/>
          </p:nvPr>
        </p:nvSpPr>
        <p:spPr/>
        <p:txBody>
          <a:bodyPr/>
          <a:lstStyle/>
          <a:p>
            <a:r>
              <a:rPr lang="en-US" dirty="0"/>
              <a:t>Operationalization of the self irrigation vertical planter</a:t>
            </a:r>
          </a:p>
        </p:txBody>
      </p:sp>
      <p:sp>
        <p:nvSpPr>
          <p:cNvPr id="3" name="Content Placeholder 2">
            <a:extLst>
              <a:ext uri="{FF2B5EF4-FFF2-40B4-BE49-F238E27FC236}">
                <a16:creationId xmlns:a16="http://schemas.microsoft.com/office/drawing/2014/main" id="{F0FDF9DF-9090-4110-9C12-CAE48557F50B}"/>
              </a:ext>
            </a:extLst>
          </p:cNvPr>
          <p:cNvSpPr>
            <a:spLocks noGrp="1"/>
          </p:cNvSpPr>
          <p:nvPr>
            <p:ph idx="1"/>
          </p:nvPr>
        </p:nvSpPr>
        <p:spPr/>
        <p:txBody>
          <a:bodyPr/>
          <a:lstStyle/>
          <a:p>
            <a:r>
              <a:rPr lang="en-US" dirty="0"/>
              <a:t>A digital timer or WIFI timer may be used in programming the re-circular irrigation. Therefore, it is capable of addressing the </a:t>
            </a:r>
          </a:p>
        </p:txBody>
      </p:sp>
    </p:spTree>
    <p:extLst>
      <p:ext uri="{BB962C8B-B14F-4D97-AF65-F5344CB8AC3E}">
        <p14:creationId xmlns:p14="http://schemas.microsoft.com/office/powerpoint/2010/main" val="603444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65FAC-8CBE-4C88-9622-043464C9CD64}"/>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CDA17ED9-8C0A-4F53-B2B3-22E0C24B9642}"/>
              </a:ext>
            </a:extLst>
          </p:cNvPr>
          <p:cNvSpPr>
            <a:spLocks noGrp="1"/>
          </p:cNvSpPr>
          <p:nvPr>
            <p:ph idx="1"/>
          </p:nvPr>
        </p:nvSpPr>
        <p:spPr/>
        <p:txBody>
          <a:bodyPr>
            <a:normAutofit fontScale="85000" lnSpcReduction="20000"/>
          </a:bodyPr>
          <a:lstStyle/>
          <a:p>
            <a:r>
              <a:rPr lang="en-US" dirty="0" err="1"/>
              <a:t>Koduru</a:t>
            </a:r>
            <a:r>
              <a:rPr lang="en-US" dirty="0"/>
              <a:t>, S., </a:t>
            </a:r>
            <a:r>
              <a:rPr lang="en-US" dirty="0" err="1"/>
              <a:t>Padala</a:t>
            </a:r>
            <a:r>
              <a:rPr lang="en-US" dirty="0"/>
              <a:t>, V. P. R., &amp; </a:t>
            </a:r>
            <a:r>
              <a:rPr lang="en-US" dirty="0" err="1"/>
              <a:t>Padala</a:t>
            </a:r>
            <a:r>
              <a:rPr lang="en-US" dirty="0"/>
              <a:t>, P. (2019). Smart irrigation system using cloud and Internet of Things. In </a:t>
            </a:r>
            <a:r>
              <a:rPr lang="en-US" i="1" dirty="0"/>
              <a:t>Proceedings of 2nd international conference on communication, computing and networking</a:t>
            </a:r>
            <a:r>
              <a:rPr lang="en-US" dirty="0"/>
              <a:t> (pp. 195-203). Springer, Singapore.</a:t>
            </a:r>
          </a:p>
          <a:p>
            <a:r>
              <a:rPr lang="en-US" dirty="0"/>
              <a:t>Krishnan, R. S., Julie, E. G., Robinson, Y. H., Raja, S., Kumar, R., &amp; Thong, P. H. (2020). Fuzzy Logic based Smart Irrigation System using Internet of Things. </a:t>
            </a:r>
            <a:r>
              <a:rPr lang="en-US" i="1" dirty="0"/>
              <a:t>Journal of Cleaner Production</a:t>
            </a:r>
            <a:r>
              <a:rPr lang="en-US" dirty="0"/>
              <a:t>, </a:t>
            </a:r>
            <a:r>
              <a:rPr lang="en-US" i="1" dirty="0"/>
              <a:t>252</a:t>
            </a:r>
            <a:r>
              <a:rPr lang="en-US" dirty="0"/>
              <a:t>, 119902.</a:t>
            </a:r>
          </a:p>
          <a:p>
            <a:r>
              <a:rPr lang="en-US" dirty="0" err="1"/>
              <a:t>Leh</a:t>
            </a:r>
            <a:r>
              <a:rPr lang="en-US" dirty="0"/>
              <a:t>, N. A. M., </a:t>
            </a:r>
            <a:r>
              <a:rPr lang="en-US" dirty="0" err="1"/>
              <a:t>Kamaldin</a:t>
            </a:r>
            <a:r>
              <a:rPr lang="en-US" dirty="0"/>
              <a:t>, M. S. A. M., Muhammad, Z., &amp; </a:t>
            </a:r>
            <a:r>
              <a:rPr lang="en-US" dirty="0" err="1"/>
              <a:t>Kamarzaman</a:t>
            </a:r>
            <a:r>
              <a:rPr lang="en-US" dirty="0"/>
              <a:t>, N. A. (2019, October). Smart Irrigation System Using Internet of Things. In </a:t>
            </a:r>
            <a:r>
              <a:rPr lang="en-US" i="1" dirty="0"/>
              <a:t>2019 IEEE 9th International Conference on System Engineering and Technology (ICSET)</a:t>
            </a:r>
            <a:r>
              <a:rPr lang="en-US" dirty="0"/>
              <a:t> (pp. 96-101). IEEE.</a:t>
            </a:r>
          </a:p>
          <a:p>
            <a:r>
              <a:rPr lang="en-US" dirty="0"/>
              <a:t>Saraf, S. B., &amp; </a:t>
            </a:r>
            <a:r>
              <a:rPr lang="en-US" dirty="0" err="1"/>
              <a:t>Gawali</a:t>
            </a:r>
            <a:r>
              <a:rPr lang="en-US" dirty="0"/>
              <a:t>, D. H. (2017, May). IoT based smart irrigation monitoring and controlling system. In </a:t>
            </a:r>
            <a:r>
              <a:rPr lang="en-US" i="1" dirty="0"/>
              <a:t>2017 2nd IEEE International Conference on Recent Trends in Electronics, Information &amp; Communication Technology (RTEICT)</a:t>
            </a:r>
            <a:r>
              <a:rPr lang="en-US" dirty="0"/>
              <a:t> (pp. 815-819). IEEE.</a:t>
            </a:r>
          </a:p>
        </p:txBody>
      </p:sp>
    </p:spTree>
    <p:extLst>
      <p:ext uri="{BB962C8B-B14F-4D97-AF65-F5344CB8AC3E}">
        <p14:creationId xmlns:p14="http://schemas.microsoft.com/office/powerpoint/2010/main" val="238181855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1573</TotalTime>
  <Words>796</Words>
  <Application>Microsoft Office PowerPoint</Application>
  <PresentationFormat>Widescreen</PresentationFormat>
  <Paragraphs>51</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Gill Sans MT</vt:lpstr>
      <vt:lpstr>Gallery</vt:lpstr>
      <vt:lpstr>Smart irrigation system using the internet of things</vt:lpstr>
      <vt:lpstr>Introduction</vt:lpstr>
      <vt:lpstr>Framework of smart irrigation </vt:lpstr>
      <vt:lpstr>Benefits of smart irrigation </vt:lpstr>
      <vt:lpstr>Demerits of smart technology</vt:lpstr>
      <vt:lpstr>Demerits </vt:lpstr>
      <vt:lpstr>Demerits cont.…</vt:lpstr>
      <vt:lpstr>Types of smart irrigation systems</vt:lpstr>
      <vt:lpstr>Self watering vertical planter</vt:lpstr>
      <vt:lpstr>Operationalization of the self irrigation vertical planter</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 irrigation system using the internet of things</dc:title>
  <dc:creator>michael</dc:creator>
  <cp:lastModifiedBy>michael</cp:lastModifiedBy>
  <cp:revision>18</cp:revision>
  <dcterms:created xsi:type="dcterms:W3CDTF">2020-12-09T05:33:06Z</dcterms:created>
  <dcterms:modified xsi:type="dcterms:W3CDTF">2020-12-10T11:37:01Z</dcterms:modified>
</cp:coreProperties>
</file>